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3" r:id="rId4"/>
    <p:sldId id="261" r:id="rId5"/>
    <p:sldId id="264" r:id="rId6"/>
    <p:sldId id="265" r:id="rId7"/>
    <p:sldId id="257" r:id="rId8"/>
    <p:sldId id="258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9F35EE-0EFE-4474-9943-298B899A692D}">
          <p14:sldIdLst>
            <p14:sldId id="256"/>
            <p14:sldId id="259"/>
            <p14:sldId id="263"/>
            <p14:sldId id="261"/>
            <p14:sldId id="264"/>
            <p14:sldId id="265"/>
            <p14:sldId id="257"/>
            <p14:sldId id="258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31C58-2452-40CC-82F0-8C55AB04ED0D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7CDC7-3ED2-417E-B323-63C011475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78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60020" y="4400550"/>
            <a:ext cx="6457950" cy="360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7CDC7-3ED2-417E-B323-63C0114757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57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7CDC7-3ED2-417E-B323-63C0114757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55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7CDC7-3ED2-417E-B323-63C0114757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28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7CDC7-3ED2-417E-B323-63C0114757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04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7CDC7-3ED2-417E-B323-63C0114757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0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96BD2-C7F3-4D4F-958C-35F3613B2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00BCD-E7FF-4E52-A94A-5CBF3E25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00ECC-BA65-47E3-8A81-EFB27A3A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59A50-9B38-46D2-ABBA-8D4E311D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AC909-3BDD-480B-94B5-633D04BA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8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BA27A-5705-4BF1-A02A-D489A7D77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2493A-F7E4-47EB-B038-12496EEFA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D66BD-CDE7-493A-88A4-B6BFF8902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A3E46-2E6F-4BBD-AFD8-828C6618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9F368-80F1-4AEF-B9FF-6691BA2A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8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68BDBE-D9D9-4DEC-8CA1-2AA8EB847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B4AF9C-C92F-4678-A554-8D61BB826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B53A2-ABFA-42FD-8476-B70ABCE7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F4549-01BF-46B0-99E6-5C93DF5F0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4478B-7E89-46EE-A927-C3ADCF16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0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7048-0626-4C67-9F73-186BF350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2E961-8472-41D9-A114-26F2ABA7B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65BAC-A7D7-4305-A55C-6722B330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73FD0-7CEA-4A73-B5E4-ADE7D5D5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0C8E1-0889-4838-961E-36DDD106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8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B876-7DA5-4E74-BF29-F06BA8DCD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9DBEB-950B-4C74-B0AD-13EE3FB51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B1CEC-D9F1-4B83-885C-5D8A1BE7A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14B4F-52B8-4356-8AF2-A45D02B3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FF1C-E831-43C0-BBD0-020AB2606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89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72FBC-B84D-41E9-AEA1-4DF8B0404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E0205-46AA-4391-A0E9-33C983229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A2185-F97E-487E-B60F-11FFA737D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E45CF-BE17-4DBD-B596-7D4478BE7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6C7FF-345E-44A6-BB75-59E1F227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B91E9-B0F4-4084-9933-9C970A1C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8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48B87-A1B0-4D4D-A799-FE189B89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8FADF-42FD-4534-835F-FE9FBE003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7E4D2-A258-496A-8E41-6DD60EACB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88846-7E3C-4620-936C-0CFF502A0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B863D-6324-499E-B718-EFB66857A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018086-0815-4BB0-89B6-26C771768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2D4EB9-FB51-4E39-8EEF-7C546B222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AA4B89-1AFA-4BDE-B635-66E452CD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8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F56C-6412-4420-A3D9-F75E7E857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24D7FF-7F82-457B-89BD-81966425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461680-67B0-4321-97B2-8B0BBCD6E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B2D53E-C835-46A8-827F-20861AF11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1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47F14C-8842-4310-B56E-E133911F6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6AA37-2EF9-4100-9BE0-8980E048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DBCCF-21CA-441A-AAAF-AE4A141A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EF21-906C-4AC0-A7DE-3C5B8D550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384A5-CA08-47A1-A282-6E9957AE3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89E06-2C5E-4A4D-B53A-534270A04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1344F-749B-488D-9DCF-41CEB64A7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E09E4-081A-412F-AC6A-0F746962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AA3E5-A05D-44E1-8752-AFC068C1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0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A3426-3A4F-4C02-AE95-172D6AF90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6A9108-ED12-4230-A0C8-9364CDFC8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E61497-F35C-48F8-B2F5-75B2D5CF4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EB984-A784-41EE-91EF-8EB5B85A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FE379-6B14-4F5A-B5F5-2F7259FB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817F-4693-41DE-93A5-3A857E724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2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991CCA-ECB4-454D-A1E2-A768BAE8B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284A0-C0DB-4069-B1E4-DFB4D454F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9C039-4DB0-425C-91B6-B973D360A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81702-8935-4314-B6AF-DB8A97890CDE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B5AF8-3204-47FD-9F5B-B1930600D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EB6DA-6629-472B-A7E9-05D21630B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48DC2-FCFD-4432-BC04-C810FBB1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0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C39ED7-A85C-4036-A575-7663EA8A28DE}"/>
              </a:ext>
            </a:extLst>
          </p:cNvPr>
          <p:cNvSpPr/>
          <p:nvPr/>
        </p:nvSpPr>
        <p:spPr>
          <a:xfrm>
            <a:off x="0" y="0"/>
            <a:ext cx="6852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C5CC52-7ED0-48E1-8EE6-F0C4CFE8D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2" y="720762"/>
            <a:ext cx="5882640" cy="61372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565C23-ABD0-482D-A82B-81E7C809E215}"/>
              </a:ext>
            </a:extLst>
          </p:cNvPr>
          <p:cNvSpPr/>
          <p:nvPr/>
        </p:nvSpPr>
        <p:spPr>
          <a:xfrm>
            <a:off x="12551" y="12544"/>
            <a:ext cx="11734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Highlighted are </a:t>
            </a:r>
            <a:r>
              <a:rPr lang="en-US" dirty="0" err="1"/>
              <a:t>QuickLinks</a:t>
            </a:r>
            <a:r>
              <a:rPr lang="en-US" dirty="0"/>
              <a:t> Reports in iQ that will either become visible or be added as a part of the returns changes being implemented in the Jackson warehouse systems.</a:t>
            </a:r>
          </a:p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D2EE4A-37EE-49F7-A64B-D85AE8CD2619}"/>
              </a:ext>
            </a:extLst>
          </p:cNvPr>
          <p:cNvSpPr/>
          <p:nvPr/>
        </p:nvSpPr>
        <p:spPr>
          <a:xfrm>
            <a:off x="7490908" y="3009472"/>
            <a:ext cx="36432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Please note:</a:t>
            </a:r>
            <a:r>
              <a:rPr lang="en-US" dirty="0"/>
              <a:t> Wherever Available with Notice is added as a column or field option it will be seen by all users, even if they have no product in Jackson.</a:t>
            </a:r>
          </a:p>
        </p:txBody>
      </p:sp>
    </p:spTree>
    <p:extLst>
      <p:ext uri="{BB962C8B-B14F-4D97-AF65-F5344CB8AC3E}">
        <p14:creationId xmlns:p14="http://schemas.microsoft.com/office/powerpoint/2010/main" val="266917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4">
            <a:extLst>
              <a:ext uri="{FF2B5EF4-FFF2-40B4-BE49-F238E27FC236}">
                <a16:creationId xmlns:a16="http://schemas.microsoft.com/office/drawing/2014/main" id="{AF5F96A1-1530-4723-B900-D54409DEB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58"/>
          <a:stretch/>
        </p:blipFill>
        <p:spPr>
          <a:xfrm>
            <a:off x="-1" y="369333"/>
            <a:ext cx="12192000" cy="31806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E027F4-257B-4033-B9D2-E76AA41FE3BC}"/>
              </a:ext>
            </a:extLst>
          </p:cNvPr>
          <p:cNvSpPr/>
          <p:nvPr/>
        </p:nvSpPr>
        <p:spPr>
          <a:xfrm>
            <a:off x="-1" y="0"/>
            <a:ext cx="12274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New </a:t>
            </a:r>
            <a:r>
              <a:rPr lang="en-US" dirty="0" err="1"/>
              <a:t>QuickLinks</a:t>
            </a:r>
            <a:r>
              <a:rPr lang="en-US" dirty="0"/>
              <a:t> Report - Hurt Inventory by Category and Location with drill through to Hurt Inventory Detail EAN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0CED7B-B8B1-4D2B-B220-0AF40BDDF8DE}"/>
              </a:ext>
            </a:extLst>
          </p:cNvPr>
          <p:cNvSpPr/>
          <p:nvPr/>
        </p:nvSpPr>
        <p:spPr>
          <a:xfrm>
            <a:off x="120126" y="6165502"/>
            <a:ext cx="11951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These reports give visibility to hurt inventory by their remainder category and license plate currently within the warehouse. </a:t>
            </a:r>
          </a:p>
          <a:p>
            <a:r>
              <a:rPr lang="en-US" dirty="0"/>
              <a:t>It is at a summary level report by category and license plate that can be drilled through to EAN level detail.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D29EFD-8B86-4688-9BB3-F3E4EEA90A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8"/>
          <a:stretch/>
        </p:blipFill>
        <p:spPr>
          <a:xfrm>
            <a:off x="0" y="3429001"/>
            <a:ext cx="12233236" cy="273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16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EB0F6A-9D81-4063-B0C7-5DEA1CDF7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103"/>
            <a:ext cx="12192000" cy="41985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F2523-7AC0-4358-9942-6C6387ED86B8}"/>
              </a:ext>
            </a:extLst>
          </p:cNvPr>
          <p:cNvSpPr txBox="1"/>
          <p:nvPr/>
        </p:nvSpPr>
        <p:spPr>
          <a:xfrm>
            <a:off x="150606" y="4826675"/>
            <a:ext cx="11553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Returned Units will begin to be reflected in reporting for Jackson</a:t>
            </a:r>
          </a:p>
          <a:p>
            <a:endParaRPr lang="en-US" dirty="0"/>
          </a:p>
          <a:p>
            <a:r>
              <a:rPr lang="en-US" dirty="0"/>
              <a:t>The conversion of hurt product will be seen as a negative single unit per shroud transfer out of the generic hurt </a:t>
            </a:r>
            <a:r>
              <a:rPr lang="en-US" dirty="0" err="1"/>
              <a:t>sku</a:t>
            </a:r>
            <a:r>
              <a:rPr lang="en-US" dirty="0"/>
              <a:t> and positive units transferred into the individual EANs.</a:t>
            </a:r>
          </a:p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D6B5CF-E8EB-476D-8618-F74F7202B72B}"/>
              </a:ext>
            </a:extLst>
          </p:cNvPr>
          <p:cNvSpPr/>
          <p:nvPr/>
        </p:nvSpPr>
        <p:spPr>
          <a:xfrm>
            <a:off x="-1" y="105801"/>
            <a:ext cx="118477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Inventory Reconciliation Report (</a:t>
            </a:r>
            <a:r>
              <a:rPr lang="en-US" dirty="0" err="1"/>
              <a:t>QuickLinks</a:t>
            </a:r>
            <a:r>
              <a:rPr lang="en-US" dirty="0"/>
              <a:t> Report or Drill through from Operations Dashboard/Ending Inventory Snapshot)</a:t>
            </a:r>
          </a:p>
        </p:txBody>
      </p:sp>
    </p:spTree>
    <p:extLst>
      <p:ext uri="{BB962C8B-B14F-4D97-AF65-F5344CB8AC3E}">
        <p14:creationId xmlns:p14="http://schemas.microsoft.com/office/powerpoint/2010/main" val="3337925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AC3D6-BF39-4E51-9C73-E96C3A1B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"/>
            <a:ext cx="10685929" cy="52029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+mn-lt"/>
              </a:rPr>
              <a:t>Ending Inventory (Path - Inventory Reconciliation / Inventory Reconciliation by DC / Ending Inventory)</a:t>
            </a:r>
            <a:endParaRPr lang="en-US" sz="1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C94B73-6C95-4E57-856D-72C160713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294"/>
            <a:ext cx="12192000" cy="263148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0EB149-2D03-4C2E-AE2F-E181247F8F4B}"/>
              </a:ext>
            </a:extLst>
          </p:cNvPr>
          <p:cNvSpPr/>
          <p:nvPr/>
        </p:nvSpPr>
        <p:spPr>
          <a:xfrm>
            <a:off x="397136" y="6337706"/>
            <a:ext cx="11055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new Inventory Position of Available with Notice will show and Hurt units will begin to be reflected at the EAN level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D3FB8E-F67E-4433-84CC-2498F70BB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0749"/>
            <a:ext cx="12192000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8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53F430-35DB-4972-9D88-3D9D15C37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707"/>
            <a:ext cx="12192000" cy="4152305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17D0070-F538-4BC1-9D54-01AC834F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2" y="162729"/>
            <a:ext cx="105156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Available with Notice will be added to the Title Summary Report.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8564BE-211C-4884-B677-8899F0DECCB9}"/>
              </a:ext>
            </a:extLst>
          </p:cNvPr>
          <p:cNvSpPr/>
          <p:nvPr/>
        </p:nvSpPr>
        <p:spPr>
          <a:xfrm>
            <a:off x="403410" y="5558135"/>
            <a:ext cx="11196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Please note: </a:t>
            </a:r>
            <a:r>
              <a:rPr lang="en-US" dirty="0"/>
              <a:t>The Available with Notice column will be seen by all users, even if they have no product in Jackson.</a:t>
            </a:r>
          </a:p>
        </p:txBody>
      </p:sp>
    </p:spTree>
    <p:extLst>
      <p:ext uri="{BB962C8B-B14F-4D97-AF65-F5344CB8AC3E}">
        <p14:creationId xmlns:p14="http://schemas.microsoft.com/office/powerpoint/2010/main" val="246153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19141D-D910-4387-A083-9846EC11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1238"/>
            <a:ext cx="6788075" cy="34581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BF2E28-5EE5-4BAC-9B93-1C33B61D0235}"/>
              </a:ext>
            </a:extLst>
          </p:cNvPr>
          <p:cNvSpPr/>
          <p:nvPr/>
        </p:nvSpPr>
        <p:spPr>
          <a:xfrm>
            <a:off x="77462" y="113859"/>
            <a:ext cx="3775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Inventory Resource (Ad Hoc Template)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284DAD-7CF2-4F9C-8CE6-AE651652F274}"/>
              </a:ext>
            </a:extLst>
          </p:cNvPr>
          <p:cNvSpPr/>
          <p:nvPr/>
        </p:nvSpPr>
        <p:spPr>
          <a:xfrm>
            <a:off x="77462" y="4535652"/>
            <a:ext cx="119280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Returned Units will begin to be reflected in reporting for Jackson</a:t>
            </a:r>
          </a:p>
          <a:p>
            <a:endParaRPr lang="en-US" dirty="0"/>
          </a:p>
          <a:p>
            <a:r>
              <a:rPr lang="en-US" dirty="0"/>
              <a:t>A new Inventory Position of Available with Notice will be a field option and Hurt units will begin to be reflected at the EAN level</a:t>
            </a:r>
          </a:p>
          <a:p>
            <a:endParaRPr lang="en-US" dirty="0"/>
          </a:p>
          <a:p>
            <a:r>
              <a:rPr lang="en-US" dirty="0"/>
              <a:t>The conversion of Hurt product will be seen as a negative single unit per shroud transfer out of the generic hurt </a:t>
            </a:r>
            <a:r>
              <a:rPr lang="en-US" dirty="0" err="1"/>
              <a:t>sku</a:t>
            </a:r>
            <a:r>
              <a:rPr lang="en-US" dirty="0"/>
              <a:t> and positive units transferred into the individual EANs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938BF9-4CE5-46F6-B10E-C96D765F0D28}"/>
              </a:ext>
            </a:extLst>
          </p:cNvPr>
          <p:cNvSpPr/>
          <p:nvPr/>
        </p:nvSpPr>
        <p:spPr>
          <a:xfrm>
            <a:off x="7455048" y="1722183"/>
            <a:ext cx="37831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Please note: </a:t>
            </a:r>
            <a:r>
              <a:rPr lang="en-US" dirty="0"/>
              <a:t>The Available with Notice field option will be seen by all users, even if they have no product in Jackson.</a:t>
            </a:r>
          </a:p>
        </p:txBody>
      </p:sp>
    </p:spTree>
    <p:extLst>
      <p:ext uri="{BB962C8B-B14F-4D97-AF65-F5344CB8AC3E}">
        <p14:creationId xmlns:p14="http://schemas.microsoft.com/office/powerpoint/2010/main" val="212578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2ACA59-0328-42ED-B7E3-69A105196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939"/>
            <a:ext cx="12192000" cy="63380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15DC0D-B1CA-445B-B0B6-E1044F60CE65}"/>
              </a:ext>
            </a:extLst>
          </p:cNvPr>
          <p:cNvSpPr txBox="1"/>
          <p:nvPr/>
        </p:nvSpPr>
        <p:spPr>
          <a:xfrm>
            <a:off x="139849" y="150607"/>
            <a:ext cx="519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EAN Dashboard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33AB4E-01A7-410D-9985-2F68AEDF7DF6}"/>
              </a:ext>
            </a:extLst>
          </p:cNvPr>
          <p:cNvSpPr/>
          <p:nvPr/>
        </p:nvSpPr>
        <p:spPr>
          <a:xfrm>
            <a:off x="1900518" y="150607"/>
            <a:ext cx="10151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Available with Notice will be included in the Warehouse Inventory widget if there are units in that category.</a:t>
            </a:r>
          </a:p>
        </p:txBody>
      </p:sp>
    </p:spTree>
    <p:extLst>
      <p:ext uri="{BB962C8B-B14F-4D97-AF65-F5344CB8AC3E}">
        <p14:creationId xmlns:p14="http://schemas.microsoft.com/office/powerpoint/2010/main" val="164014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F900F4-B243-483E-9FAB-0CD5E3AAD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9939"/>
            <a:ext cx="12192000" cy="6338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9E44E5-6BF0-4A85-8137-AB4C8891336A}"/>
              </a:ext>
            </a:extLst>
          </p:cNvPr>
          <p:cNvSpPr txBox="1"/>
          <p:nvPr/>
        </p:nvSpPr>
        <p:spPr>
          <a:xfrm>
            <a:off x="139849" y="150607"/>
            <a:ext cx="519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Related Formats Dashboard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06E9FE-5C39-47C8-8A59-C658EFC22C06}"/>
              </a:ext>
            </a:extLst>
          </p:cNvPr>
          <p:cNvSpPr/>
          <p:nvPr/>
        </p:nvSpPr>
        <p:spPr>
          <a:xfrm>
            <a:off x="2877671" y="181385"/>
            <a:ext cx="10151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Available with Notice will be included in the Warehouse Inventory widget if there are units in that category.</a:t>
            </a:r>
          </a:p>
        </p:txBody>
      </p:sp>
    </p:spTree>
    <p:extLst>
      <p:ext uri="{BB962C8B-B14F-4D97-AF65-F5344CB8AC3E}">
        <p14:creationId xmlns:p14="http://schemas.microsoft.com/office/powerpoint/2010/main" val="1647749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B4607-ADE2-45E7-8691-1717FAFD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Reports not pictured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5A612-A387-4ED0-9CBB-40BABCC22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New </a:t>
            </a:r>
            <a:r>
              <a:rPr lang="en-US" dirty="0" err="1"/>
              <a:t>QuickLinks</a:t>
            </a:r>
            <a:r>
              <a:rPr lang="en-US" dirty="0"/>
              <a:t> Report  - Returns Processing</a:t>
            </a:r>
          </a:p>
          <a:p>
            <a:pPr>
              <a:buFont typeface="Calibri" panose="020F0502020204030204" pitchFamily="34" charset="0"/>
              <a:buChar char="₋"/>
            </a:pPr>
            <a:r>
              <a:rPr lang="en-US" dirty="0"/>
              <a:t>This report contains Title and DC level information regarding the units that are processed in various ways during returns. Rework, Restock, SVA Sort (Hurt), Destroy and Bin and Hold.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Product Inventory (</a:t>
            </a:r>
            <a:r>
              <a:rPr lang="en-US" dirty="0" err="1"/>
              <a:t>QuickLinks</a:t>
            </a:r>
            <a:r>
              <a:rPr lang="en-US" dirty="0"/>
              <a:t> Report)</a:t>
            </a:r>
          </a:p>
          <a:p>
            <a:pPr>
              <a:buFont typeface="Calibri" panose="020F0502020204030204" pitchFamily="34" charset="0"/>
              <a:buChar char="₋"/>
            </a:pPr>
            <a:r>
              <a:rPr lang="en-US" dirty="0"/>
              <a:t>Add Damaged and Received Not Stocked column to complete OMS inventory perspective</a:t>
            </a:r>
          </a:p>
          <a:p>
            <a:pPr>
              <a:buFont typeface="Calibri" panose="020F0502020204030204" pitchFamily="34" charset="0"/>
              <a:buChar char="₋"/>
            </a:pPr>
            <a:r>
              <a:rPr lang="en-US" dirty="0"/>
              <a:t>Also adding Available with Notice from warehouse inventory perspective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Titles in Jeopardy</a:t>
            </a:r>
          </a:p>
          <a:p>
            <a:pPr>
              <a:buFont typeface="Calibri" panose="020F0502020204030204" pitchFamily="34" charset="0"/>
              <a:buChar char="₋"/>
            </a:pPr>
            <a:r>
              <a:rPr lang="en-US" dirty="0"/>
              <a:t>Adding Available with Notice to existing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3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406</Words>
  <Application>Microsoft Office PowerPoint</Application>
  <PresentationFormat>Widescreen</PresentationFormat>
  <Paragraphs>41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Ending Inventory (Path - Inventory Reconciliation / Inventory Reconciliation by DC / Ending Inventory)</vt:lpstr>
      <vt:lpstr>Available with Notice will be added to the Title Summary Report.</vt:lpstr>
      <vt:lpstr>PowerPoint Presentation</vt:lpstr>
      <vt:lpstr>PowerPoint Presentation</vt:lpstr>
      <vt:lpstr>PowerPoint Presentation</vt:lpstr>
      <vt:lpstr>Other Reports not pictured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Evans, Shawn</dc:creator>
  <cp:lastModifiedBy>Millard, Rachael</cp:lastModifiedBy>
  <cp:revision>5</cp:revision>
  <dcterms:created xsi:type="dcterms:W3CDTF">2019-01-24T22:16:13Z</dcterms:created>
  <dcterms:modified xsi:type="dcterms:W3CDTF">2019-03-04T17:34:20Z</dcterms:modified>
</cp:coreProperties>
</file>